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4c561d3d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4c561d3d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4c561d3d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4c561d3d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4c561d3d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4c561d3d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4c561d3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4c561d3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4c561d3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4c561d3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4c561d3d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4c561d3d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4c561d3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4c561d3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4c561d3d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4c561d3d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4c561d3d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4c561d3d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4c561d3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4c561d3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4c561d3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4c561d3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4c561d3d8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4c561d3d8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4c561d3d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4c561d3d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4c561d3d8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4c561d3d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4f074bc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14f074bc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4c561d3d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4c561d3d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4c561d3d8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4c561d3d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4c561d3d8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4c561d3d8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4c561d3d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4c561d3d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4c561d3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4c561d3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4c561d3d8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4c561d3d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4c561d3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4c561d3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8.jp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alibri"/>
                <a:ea typeface="Calibri"/>
                <a:cs typeface="Calibri"/>
                <a:sym typeface="Calibri"/>
              </a:rPr>
              <a:t>Distribución e idoneidad de hábitat Albatros Ceja Negra Adultos 2011-2013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50" y="2892975"/>
            <a:ext cx="2521700" cy="16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-3263" l="0" r="-17841" t="0"/>
          <a:stretch/>
        </p:blipFill>
        <p:spPr>
          <a:xfrm>
            <a:off x="3452350" y="1152600"/>
            <a:ext cx="2672925" cy="33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5">
            <a:alphaModFix/>
          </a:blip>
          <a:srcRect b="21911" l="0" r="9239" t="0"/>
          <a:stretch/>
        </p:blipFill>
        <p:spPr>
          <a:xfrm>
            <a:off x="5835324" y="1314962"/>
            <a:ext cx="2719301" cy="302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550" y="1245895"/>
            <a:ext cx="2521700" cy="154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653340" y="4504250"/>
            <a:ext cx="49014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más importantes en análisis: STT, CHLOR, DEPTH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" name="Google Shape;129;p22"/>
          <p:cNvSpPr txBox="1"/>
          <p:nvPr/>
        </p:nvSpPr>
        <p:spPr>
          <a:xfrm>
            <a:off x="6125275" y="1741250"/>
            <a:ext cx="18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Paz et al 2021,2022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923875"/>
            <a:ext cx="8520600" cy="11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Identificar áreas de distribución de especies de Gorgoniidae y del Albatros Ceja Negra en determinadas ecorregiones de interés y determinar las características de variables biogeoquímicas que caracterizan tales zonas.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11700" y="202102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Metodología</a:t>
            </a:r>
            <a:endParaRPr sz="2500"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90175" y="2583125"/>
            <a:ext cx="85206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cumplir con los objetivos se utilizó información de </a:t>
            </a:r>
            <a:r>
              <a:rPr lang="es"/>
              <a:t>observaciones</a:t>
            </a:r>
            <a:r>
              <a:rPr lang="es"/>
              <a:t> de las especies obtenidas de OBIS a partir de descarga remota en R-Studio.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Las variables utilizadas para caracterizar las ecoregiones fueron SST y CHOLOR, descargadas de manera remota de jupyterhub por pyton a partir del servidor ERDDAP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Ecorregiones:  "Malvinas/Falklands", "Patagonian Shelf", “Guayaquil”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1: Extraer datos de las especies de interés de OBIS por ecoregion con diferentes paquetes como “robis”, “rgdal”, “sp”, entre otros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13" y="2277288"/>
            <a:ext cx="43338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25" y="4397363"/>
            <a:ext cx="841117" cy="323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017725"/>
            <a:ext cx="86916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Código de 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/>
              <a:t>#Paso 1: Extraer datos de las especies de interés de OBIS por ecoregion con diferentes paquetes como “robis”, “rgdal”, “sp”, entre otros. Usamos la función “geometry” con formato WKT usando la página </a:t>
            </a:r>
            <a:r>
              <a:rPr lang="es" sz="2000">
                <a:solidFill>
                  <a:schemeClr val="accent1"/>
                </a:solidFill>
              </a:rPr>
              <a:t>#https://obis.org/maptool/#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&gt;gorgoniidae.100_2=occurrence(taxonid = gorg_code, enddepth = depth, geometry = "POLYGON((-80.41992 -3.77656, -84.72656 -3.60114, -83.93555 1.84538, -79.54102 1.58183, -80.41992 -3.77656))")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&gt;sub_gorgo1 &lt;- data.frame(gorgoniidae.100_2$date_year, gorgoniidae.100_2$scientificName)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#Cambiamos los headers de las columnas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s" sz="1700">
                <a:solidFill>
                  <a:srgbClr val="000000"/>
                </a:solidFill>
              </a:rPr>
              <a:t>names(sub_gorgo1)[names(sub_gorgo)=="gorgoniidae.100_2.date_year"]&lt;-"year"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s" sz="1700">
                <a:solidFill>
                  <a:srgbClr val="000000"/>
                </a:solidFill>
              </a:rPr>
              <a:t>names(sub_gorgo1)[names(sub_gorgo)=="gorgoniidae.100_2.scientificName"]&lt;-"species"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2: Graficar los datos en un mapa con la ecoregion de Guayaquil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&gt;</a:t>
            </a:r>
            <a:r>
              <a:rPr lang="es" sz="1500">
                <a:solidFill>
                  <a:srgbClr val="000000"/>
                </a:solidFill>
              </a:rPr>
              <a:t>crs=CRS("+init=epsg:4326")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&gt;gorgoniidae.100_2=SpatialPointsDataFrame(gorgoniidae.100_2[,c("decimalLongitude","decimalLatitude")],data=gorgoniidae.100_2, proj4string= crs)#identifica la espacialidad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&gt;Capa&lt;-st_read("~/Desktop/JUDITH/+MASTER ECOLOGIA MARINA /+TESIS MASTER/ECOREGIONES/Marine Ecoregions of the World-2/data/commondata/data0/meow_ecos_expl_clipped_expl.shp")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&gt;plot(st_geometry(Capa), axis=T, xlim=c(-90,-75), ylim=c(-5, 2), col=colors, border="black")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&gt;plot(st_geometry(tierra), col="grey", add=T, border="black")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" sz="1500">
                <a:solidFill>
                  <a:srgbClr val="000000"/>
                </a:solidFill>
              </a:rPr>
              <a:t>&gt;plot(gorgoniidae.100_2, add=T, pch=21, col="black", bg="red", cex= 1.5)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13788" l="34206" r="29209" t="10073"/>
          <a:stretch/>
        </p:blipFill>
        <p:spPr>
          <a:xfrm>
            <a:off x="7666725" y="3356125"/>
            <a:ext cx="1328724" cy="15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300" y="3449050"/>
            <a:ext cx="2051025" cy="14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5851725" y="3356125"/>
            <a:ext cx="142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Gorgoniidae</a:t>
            </a:r>
            <a:endParaRPr sz="1000"/>
          </a:p>
        </p:txBody>
      </p:sp>
      <p:sp>
        <p:nvSpPr>
          <p:cNvPr id="164" name="Google Shape;164;p26"/>
          <p:cNvSpPr txBox="1"/>
          <p:nvPr/>
        </p:nvSpPr>
        <p:spPr>
          <a:xfrm>
            <a:off x="7592325" y="3071900"/>
            <a:ext cx="142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Albatros Ceja Negra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resultados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#Paso 2: Graficar los datos en un mapa con la ecoregion de Guayaquil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685" y="390824"/>
            <a:ext cx="1787165" cy="6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65725" y="1889225"/>
            <a:ext cx="8892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Mapagen &lt;- ggplot()+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 = tierra,color = "black", fill="grey")+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geom_sf_text(data = tierra, aes(label= name), colour = "black")+#https://yutani.rbind.io/post/geom-sf-text-and-geom-sf-label-are-coming/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 = Capa)+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geom_sf_text(data = Capa, aes(label= ECOREGION), colour = "black")+#https://yutani.rbind.io/post/geom-sf-text-and-geom-sf-label-are-coming/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geom_sf(data= gorgo_sf, mapping = aes(color=scientificName), cex=3)+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coord_sf(xlim = c(-90, -75), ylim = c(-5, 3), expand = FALSE)+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ggtitle('Gorgoniidae') 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scale_x_continuous(name ="LONGITUD")+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scale_y_continuous(name ="LATITUD")+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theme(legend.position = "bottom")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20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450" y="352525"/>
            <a:ext cx="5862600" cy="45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1575"/>
            <a:ext cx="2704750" cy="40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23605" r="23679" t="0"/>
          <a:stretch/>
        </p:blipFill>
        <p:spPr>
          <a:xfrm>
            <a:off x="4088175" y="344200"/>
            <a:ext cx="4820324" cy="45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0" y="373713"/>
            <a:ext cx="3503312" cy="4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953575" y="4530800"/>
            <a:ext cx="10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M. Favero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00" y="904475"/>
            <a:ext cx="7994501" cy="3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clorofila y temperatura 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Porque la Chlorofila-</a:t>
            </a:r>
            <a:r>
              <a:rPr i="1" lang="es"/>
              <a:t>a</a:t>
            </a:r>
            <a:r>
              <a:rPr lang="es"/>
              <a:t> es una de las variable más  importantes en las ecoregiones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75" y="1886992"/>
            <a:ext cx="3319000" cy="1855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36358" l="0" r="0" t="15112"/>
          <a:stretch/>
        </p:blipFill>
        <p:spPr>
          <a:xfrm>
            <a:off x="1716125" y="3742550"/>
            <a:ext cx="4514850" cy="1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232425" y="2391775"/>
            <a:ext cx="257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b="1" lang="es" sz="1700"/>
              <a:t>fitoplancton</a:t>
            </a:r>
            <a:r>
              <a:rPr lang="es"/>
              <a:t> es la base de la cadena </a:t>
            </a:r>
            <a:r>
              <a:rPr lang="es"/>
              <a:t>trófica</a:t>
            </a:r>
            <a:r>
              <a:rPr lang="es"/>
              <a:t> y es una </a:t>
            </a:r>
            <a:r>
              <a:rPr b="1" lang="es"/>
              <a:t>variable</a:t>
            </a:r>
            <a:r>
              <a:rPr lang="es"/>
              <a:t> integral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550" y="1711320"/>
            <a:ext cx="2852975" cy="2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Variación mensual en el Sur de California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22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proliferaciones fitoplanctónicas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nutrientes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luz del sol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circulación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mezcla vertical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surgencias: costeras y estacionales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batimetría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turbulencia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 los más importantes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08" y="1076275"/>
            <a:ext cx="5343292" cy="40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400600" y="1529650"/>
            <a:ext cx="30000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Biológicos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Ecológicos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Físicos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2233"/>
              <a:t>Patagonia</a:t>
            </a:r>
            <a:endParaRPr sz="3833"/>
          </a:p>
        </p:txBody>
      </p:sp>
      <p:sp>
        <p:nvSpPr>
          <p:cNvPr id="218" name="Google Shape;218;p33"/>
          <p:cNvSpPr txBox="1"/>
          <p:nvPr/>
        </p:nvSpPr>
        <p:spPr>
          <a:xfrm>
            <a:off x="311700" y="1017725"/>
            <a:ext cx="25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Temperatura - Clorofilas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2486" t="4122"/>
          <a:stretch/>
        </p:blipFill>
        <p:spPr>
          <a:xfrm>
            <a:off x="-301225" y="1554725"/>
            <a:ext cx="3884125" cy="37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975" y="0"/>
            <a:ext cx="2968025" cy="29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023" y="345600"/>
            <a:ext cx="3570950" cy="14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930" y="2968025"/>
            <a:ext cx="5462069" cy="21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100"/>
              <a:t>Islas </a:t>
            </a:r>
            <a:r>
              <a:rPr b="1" lang="es" sz="2100"/>
              <a:t>Malvinas</a:t>
            </a:r>
            <a:endParaRPr b="1" sz="2400"/>
          </a:p>
        </p:txBody>
      </p:sp>
      <p:sp>
        <p:nvSpPr>
          <p:cNvPr id="228" name="Google Shape;228;p34"/>
          <p:cNvSpPr txBox="1"/>
          <p:nvPr/>
        </p:nvSpPr>
        <p:spPr>
          <a:xfrm>
            <a:off x="311700" y="925150"/>
            <a:ext cx="25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Temperatura - Clorofilas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3750"/>
            <a:ext cx="3409750" cy="3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550" y="3412600"/>
            <a:ext cx="44481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775" y="258175"/>
            <a:ext cx="3514025" cy="14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7150" y="0"/>
            <a:ext cx="31068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6"/>
            <a:ext cx="9144001" cy="5128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>
            <p:ph type="title"/>
          </p:nvPr>
        </p:nvSpPr>
        <p:spPr>
          <a:xfrm>
            <a:off x="254725" y="502025"/>
            <a:ext cx="35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solidFill>
                  <a:srgbClr val="FFFF00"/>
                </a:solidFill>
              </a:rPr>
              <a:t>Lo logramos!!</a:t>
            </a:r>
            <a:endParaRPr b="1" sz="322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OBIS: </a:t>
            </a:r>
            <a:r>
              <a:rPr lang="es"/>
              <a:t>Sistema de información sobre Biodiversidad Oceánica. Distribución y abundancia de especies marinas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0" y="2094826"/>
            <a:ext cx="8089926" cy="27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-40275" y="1152475"/>
            <a:ext cx="61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Ecoregiones</a:t>
            </a:r>
            <a:r>
              <a:rPr b="1" lang="es"/>
              <a:t>: </a:t>
            </a:r>
            <a:r>
              <a:rPr lang="es"/>
              <a:t>Las ecoregiones son la unidad más pequeña en el sistema MEOW y está definida como: </a:t>
            </a:r>
            <a:endParaRPr/>
          </a:p>
          <a:p>
            <a:pPr indent="0" lvl="0" marL="9144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“Áreas de composición de especies relativamente homogéneas, distintas de los sistemas adyacentes. Es probable que la composición de especies esté determinada por un conjunto distinto de características oceanográficas o topográficas. Los factores de forzamiento biogeográfico que definen las ecorregiones puede incluir aislamiento, surgencia, aportes de nutrientes, afluencia de agua dulce, temperatura, corrientes, etc. “</a:t>
            </a:r>
            <a:endParaRPr sz="15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50" y="247875"/>
            <a:ext cx="2809550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4840500" y="45688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Spalding 2007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general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-40275" y="1152475"/>
            <a:ext cx="611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Ecoregiones: </a:t>
            </a:r>
            <a:r>
              <a:rPr lang="es"/>
              <a:t>Las ecoregiones son la unidad más pequeña en el sistema MEOW y está definida como: </a:t>
            </a:r>
            <a:endParaRPr/>
          </a:p>
          <a:p>
            <a:pPr indent="0" lvl="0" marL="9144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“En términos ecológicos, estas unidades pueden abarcar procesos ecológicos o de historia de vida para la mayoría de especies sésiles. Algunas tienen grandes niveles de endemismo”</a:t>
            </a:r>
            <a:endParaRPr sz="15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50" y="247875"/>
            <a:ext cx="2809550" cy="46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840500" y="45688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Spalding 2007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000">
                <a:latin typeface="Calibri"/>
                <a:ea typeface="Calibri"/>
                <a:cs typeface="Calibri"/>
                <a:sym typeface="Calibri"/>
              </a:rPr>
              <a:t>Gorgoniidae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0725" y="1061725"/>
            <a:ext cx="524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Son una familia de antozoos octocorales del orden Alcyoneacea y con un eje compuesto de gorgonina (sustancia proteica que conforma su esqueleto)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Especies bio-ingenieras, alta complejidad estructural. Hábitat para otras especies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100" y="490925"/>
            <a:ext cx="3036490" cy="39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07325"/>
            <a:ext cx="2111766" cy="20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000">
                <a:latin typeface="Calibri"/>
                <a:ea typeface="Calibri"/>
                <a:cs typeface="Calibri"/>
                <a:sym typeface="Calibri"/>
              </a:rPr>
              <a:t>Gorgoniidae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6759" l="3790" r="0" t="0"/>
          <a:stretch/>
        </p:blipFill>
        <p:spPr>
          <a:xfrm>
            <a:off x="2762075" y="375875"/>
            <a:ext cx="6070224" cy="39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81200" y="4281575"/>
            <a:ext cx="804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Objetivo: Ver posibles patrones espaciales de la distribución de gorgonias a lo largo del Pacífico Este, después del cierre del canal de Panamá con diferentes variables ambientales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50" y="1474175"/>
            <a:ext cx="8662775" cy="3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86600" y="545550"/>
            <a:ext cx="8957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Son aves que frecuentan o dependen del ambiente marino en algún momento de su ciclo de vida.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Historia de vida: longevidad, madurez tardía y baja productividad (extremos en albatros y petreles).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Ø Grupo taxonómicamente variado. Amplia diversidad de especies.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93950" y="99150"/>
            <a:ext cx="26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alibri"/>
                <a:ea typeface="Calibri"/>
                <a:cs typeface="Calibri"/>
                <a:sym typeface="Calibri"/>
              </a:rPr>
              <a:t>Aves Marinas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30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2000">
                <a:latin typeface="Calibri"/>
                <a:ea typeface="Calibri"/>
                <a:cs typeface="Calibri"/>
                <a:sym typeface="Calibri"/>
              </a:rPr>
              <a:t>ALBATROS CEJA NEGRA </a:t>
            </a:r>
            <a:r>
              <a:rPr b="1" i="1" lang="es" sz="2000">
                <a:latin typeface="Calibri"/>
                <a:ea typeface="Calibri"/>
                <a:cs typeface="Calibri"/>
                <a:sym typeface="Calibri"/>
              </a:rPr>
              <a:t>(Thalassarche melanophris</a:t>
            </a:r>
            <a:r>
              <a:rPr b="1" lang="es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12411" l="0" r="0" t="0"/>
          <a:stretch/>
        </p:blipFill>
        <p:spPr>
          <a:xfrm>
            <a:off x="3106775" y="935825"/>
            <a:ext cx="2607349" cy="18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650" y="2918725"/>
            <a:ext cx="2689725" cy="1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25" y="2918725"/>
            <a:ext cx="2811776" cy="187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702" y="3147313"/>
            <a:ext cx="2541400" cy="1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3691975" y="2795000"/>
            <a:ext cx="13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Nidificación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147300" y="1117875"/>
            <a:ext cx="22710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Especie con mayores tasas de </a:t>
            </a:r>
            <a:r>
              <a:rPr b="1"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Contactos y Captura Incidental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21"/>
          <p:cNvSpPr txBox="1"/>
          <p:nvPr/>
        </p:nvSpPr>
        <p:spPr>
          <a:xfrm>
            <a:off x="190725" y="1061725"/>
            <a:ext cx="285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Albatros más abundante en la Plataforma Continental Argentina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2.5m de envergadura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Alimentación captura superficial: peces calamar, crustaceos, descarte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36950" y="4440700"/>
            <a:ext cx="76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Calibri"/>
                <a:ea typeface="Calibri"/>
                <a:cs typeface="Calibri"/>
                <a:sym typeface="Calibri"/>
              </a:rPr>
              <a:t>M. Favero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